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1325BD9-BD71-41BB-A4C9-E8A0BF4E471A}" type="datetimeFigureOut">
              <a:rPr lang="es-CO" smtClean="0"/>
              <a:t>10/07/2017</a:t>
            </a:fld>
            <a:endParaRPr lang="es-CO"/>
          </a:p>
        </p:txBody>
      </p:sp>
      <p:sp>
        <p:nvSpPr>
          <p:cNvPr id="5" name="Footer Placeholder 4"/>
          <p:cNvSpPr>
            <a:spLocks noGrp="1"/>
          </p:cNvSpPr>
          <p:nvPr>
            <p:ph type="ftr" sz="quarter" idx="11"/>
          </p:nvPr>
        </p:nvSpPr>
        <p:spPr/>
        <p:txBody>
          <a:bodyPr/>
          <a:lstStyle/>
          <a:p>
            <a:endParaRPr lang="es-C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D598686-3EF3-431F-A490-4607AC143D97}" type="slidenum">
              <a:rPr lang="es-CO" smtClean="0"/>
              <a:t>‹Nº›</a:t>
            </a:fld>
            <a:endParaRPr lang="es-CO"/>
          </a:p>
        </p:txBody>
      </p:sp>
    </p:spTree>
    <p:extLst>
      <p:ext uri="{BB962C8B-B14F-4D97-AF65-F5344CB8AC3E}">
        <p14:creationId xmlns:p14="http://schemas.microsoft.com/office/powerpoint/2010/main" val="683656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325BD9-BD71-41BB-A4C9-E8A0BF4E471A}" type="datetimeFigureOut">
              <a:rPr lang="es-CO" smtClean="0"/>
              <a:t>10/07/2017</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D598686-3EF3-431F-A490-4607AC143D97}" type="slidenum">
              <a:rPr lang="es-CO" smtClean="0"/>
              <a:t>‹Nº›</a:t>
            </a:fld>
            <a:endParaRPr lang="es-CO"/>
          </a:p>
        </p:txBody>
      </p:sp>
    </p:spTree>
    <p:extLst>
      <p:ext uri="{BB962C8B-B14F-4D97-AF65-F5344CB8AC3E}">
        <p14:creationId xmlns:p14="http://schemas.microsoft.com/office/powerpoint/2010/main" val="2752634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325BD9-BD71-41BB-A4C9-E8A0BF4E471A}" type="datetimeFigureOut">
              <a:rPr lang="es-CO" smtClean="0"/>
              <a:t>10/07/2017</a:t>
            </a:fld>
            <a:endParaRPr lang="es-CO"/>
          </a:p>
        </p:txBody>
      </p:sp>
      <p:sp>
        <p:nvSpPr>
          <p:cNvPr id="5" name="Footer Placeholder 4"/>
          <p:cNvSpPr>
            <a:spLocks noGrp="1"/>
          </p:cNvSpPr>
          <p:nvPr>
            <p:ph type="ftr" sz="quarter" idx="11"/>
          </p:nvPr>
        </p:nvSpPr>
        <p:spPr/>
        <p:txBody>
          <a:bodyPr/>
          <a:lstStyle/>
          <a:p>
            <a:endParaRPr lang="es-C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D598686-3EF3-431F-A490-4607AC143D97}" type="slidenum">
              <a:rPr lang="es-CO" smtClean="0"/>
              <a:t>‹Nº›</a:t>
            </a:fld>
            <a:endParaRPr lang="es-C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164771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31325BD9-BD71-41BB-A4C9-E8A0BF4E471A}" type="datetimeFigureOut">
              <a:rPr lang="es-CO" smtClean="0"/>
              <a:t>10/07/2017</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D598686-3EF3-431F-A490-4607AC143D97}" type="slidenum">
              <a:rPr lang="es-CO" smtClean="0"/>
              <a:t>‹Nº›</a:t>
            </a:fld>
            <a:endParaRPr lang="es-CO"/>
          </a:p>
        </p:txBody>
      </p:sp>
    </p:spTree>
    <p:extLst>
      <p:ext uri="{BB962C8B-B14F-4D97-AF65-F5344CB8AC3E}">
        <p14:creationId xmlns:p14="http://schemas.microsoft.com/office/powerpoint/2010/main" val="20532734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31325BD9-BD71-41BB-A4C9-E8A0BF4E471A}" type="datetimeFigureOut">
              <a:rPr lang="es-CO" smtClean="0"/>
              <a:t>10/07/2017</a:t>
            </a:fld>
            <a:endParaRPr lang="es-CO"/>
          </a:p>
        </p:txBody>
      </p:sp>
      <p:sp>
        <p:nvSpPr>
          <p:cNvPr id="6" name="Footer Placeholder 5"/>
          <p:cNvSpPr>
            <a:spLocks noGrp="1"/>
          </p:cNvSpPr>
          <p:nvPr>
            <p:ph type="ftr" sz="quarter" idx="11"/>
          </p:nvPr>
        </p:nvSpPr>
        <p:spPr/>
        <p:txBody>
          <a:bodyPr/>
          <a:lstStyle/>
          <a:p>
            <a:endParaRPr lang="es-C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D598686-3EF3-431F-A490-4607AC143D97}" type="slidenum">
              <a:rPr lang="es-CO" smtClean="0"/>
              <a:t>‹Nº›</a:t>
            </a:fld>
            <a:endParaRPr lang="es-C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03817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31325BD9-BD71-41BB-A4C9-E8A0BF4E471A}" type="datetimeFigureOut">
              <a:rPr lang="es-CO" smtClean="0"/>
              <a:t>10/07/2017</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D598686-3EF3-431F-A490-4607AC143D97}" type="slidenum">
              <a:rPr lang="es-CO" smtClean="0"/>
              <a:t>‹Nº›</a:t>
            </a:fld>
            <a:endParaRPr lang="es-CO"/>
          </a:p>
        </p:txBody>
      </p:sp>
    </p:spTree>
    <p:extLst>
      <p:ext uri="{BB962C8B-B14F-4D97-AF65-F5344CB8AC3E}">
        <p14:creationId xmlns:p14="http://schemas.microsoft.com/office/powerpoint/2010/main" val="2597404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1325BD9-BD71-41BB-A4C9-E8A0BF4E471A}" type="datetimeFigureOut">
              <a:rPr lang="es-CO" smtClean="0"/>
              <a:t>10/07/2017</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D598686-3EF3-431F-A490-4607AC143D97}" type="slidenum">
              <a:rPr lang="es-CO" smtClean="0"/>
              <a:t>‹Nº›</a:t>
            </a:fld>
            <a:endParaRPr lang="es-CO"/>
          </a:p>
        </p:txBody>
      </p:sp>
    </p:spTree>
    <p:extLst>
      <p:ext uri="{BB962C8B-B14F-4D97-AF65-F5344CB8AC3E}">
        <p14:creationId xmlns:p14="http://schemas.microsoft.com/office/powerpoint/2010/main" val="37609768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1325BD9-BD71-41BB-A4C9-E8A0BF4E471A}" type="datetimeFigureOut">
              <a:rPr lang="es-CO" smtClean="0"/>
              <a:t>10/07/2017</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D598686-3EF3-431F-A490-4607AC143D97}" type="slidenum">
              <a:rPr lang="es-CO" smtClean="0"/>
              <a:t>‹Nº›</a:t>
            </a:fld>
            <a:endParaRPr lang="es-CO"/>
          </a:p>
        </p:txBody>
      </p:sp>
    </p:spTree>
    <p:extLst>
      <p:ext uri="{BB962C8B-B14F-4D97-AF65-F5344CB8AC3E}">
        <p14:creationId xmlns:p14="http://schemas.microsoft.com/office/powerpoint/2010/main" val="3944714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1325BD9-BD71-41BB-A4C9-E8A0BF4E471A}" type="datetimeFigureOut">
              <a:rPr lang="es-CO" smtClean="0"/>
              <a:t>10/07/2017</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D598686-3EF3-431F-A490-4607AC143D97}" type="slidenum">
              <a:rPr lang="es-CO" smtClean="0"/>
              <a:t>‹Nº›</a:t>
            </a:fld>
            <a:endParaRPr lang="es-CO"/>
          </a:p>
        </p:txBody>
      </p:sp>
    </p:spTree>
    <p:extLst>
      <p:ext uri="{BB962C8B-B14F-4D97-AF65-F5344CB8AC3E}">
        <p14:creationId xmlns:p14="http://schemas.microsoft.com/office/powerpoint/2010/main" val="326820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325BD9-BD71-41BB-A4C9-E8A0BF4E471A}" type="datetimeFigureOut">
              <a:rPr lang="es-CO" smtClean="0"/>
              <a:t>10/07/2017</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D598686-3EF3-431F-A490-4607AC143D97}" type="slidenum">
              <a:rPr lang="es-CO" smtClean="0"/>
              <a:t>‹Nº›</a:t>
            </a:fld>
            <a:endParaRPr lang="es-CO"/>
          </a:p>
        </p:txBody>
      </p:sp>
    </p:spTree>
    <p:extLst>
      <p:ext uri="{BB962C8B-B14F-4D97-AF65-F5344CB8AC3E}">
        <p14:creationId xmlns:p14="http://schemas.microsoft.com/office/powerpoint/2010/main" val="3347838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1325BD9-BD71-41BB-A4C9-E8A0BF4E471A}" type="datetimeFigureOut">
              <a:rPr lang="es-CO" smtClean="0"/>
              <a:t>10/07/2017</a:t>
            </a:fld>
            <a:endParaRPr lang="es-CO"/>
          </a:p>
        </p:txBody>
      </p:sp>
      <p:sp>
        <p:nvSpPr>
          <p:cNvPr id="6" name="Footer Placeholder 5"/>
          <p:cNvSpPr>
            <a:spLocks noGrp="1"/>
          </p:cNvSpPr>
          <p:nvPr>
            <p:ph type="ftr" sz="quarter" idx="11"/>
          </p:nvPr>
        </p:nvSpPr>
        <p:spPr/>
        <p:txBody>
          <a:bodyPr/>
          <a:lstStyle/>
          <a:p>
            <a:endParaRPr lang="es-CO"/>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D598686-3EF3-431F-A490-4607AC143D97}" type="slidenum">
              <a:rPr lang="es-CO" smtClean="0"/>
              <a:t>‹Nº›</a:t>
            </a:fld>
            <a:endParaRPr lang="es-CO"/>
          </a:p>
        </p:txBody>
      </p:sp>
    </p:spTree>
    <p:extLst>
      <p:ext uri="{BB962C8B-B14F-4D97-AF65-F5344CB8AC3E}">
        <p14:creationId xmlns:p14="http://schemas.microsoft.com/office/powerpoint/2010/main" val="4047126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1325BD9-BD71-41BB-A4C9-E8A0BF4E471A}" type="datetimeFigureOut">
              <a:rPr lang="es-CO" smtClean="0"/>
              <a:t>10/07/2017</a:t>
            </a:fld>
            <a:endParaRPr lang="es-CO"/>
          </a:p>
        </p:txBody>
      </p:sp>
      <p:sp>
        <p:nvSpPr>
          <p:cNvPr id="8" name="Footer Placeholder 7"/>
          <p:cNvSpPr>
            <a:spLocks noGrp="1"/>
          </p:cNvSpPr>
          <p:nvPr>
            <p:ph type="ftr" sz="quarter" idx="11"/>
          </p:nvPr>
        </p:nvSpPr>
        <p:spPr/>
        <p:txBody>
          <a:bodyPr/>
          <a:lstStyle/>
          <a:p>
            <a:endParaRPr lang="es-C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D598686-3EF3-431F-A490-4607AC143D97}" type="slidenum">
              <a:rPr lang="es-CO" smtClean="0"/>
              <a:t>‹Nº›</a:t>
            </a:fld>
            <a:endParaRPr lang="es-CO"/>
          </a:p>
        </p:txBody>
      </p:sp>
    </p:spTree>
    <p:extLst>
      <p:ext uri="{BB962C8B-B14F-4D97-AF65-F5344CB8AC3E}">
        <p14:creationId xmlns:p14="http://schemas.microsoft.com/office/powerpoint/2010/main" val="616722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1325BD9-BD71-41BB-A4C9-E8A0BF4E471A}" type="datetimeFigureOut">
              <a:rPr lang="es-CO" smtClean="0"/>
              <a:t>10/07/2017</a:t>
            </a:fld>
            <a:endParaRPr lang="es-CO"/>
          </a:p>
        </p:txBody>
      </p:sp>
      <p:sp>
        <p:nvSpPr>
          <p:cNvPr id="4" name="Footer Placeholder 3"/>
          <p:cNvSpPr>
            <a:spLocks noGrp="1"/>
          </p:cNvSpPr>
          <p:nvPr>
            <p:ph type="ftr" sz="quarter" idx="11"/>
          </p:nvPr>
        </p:nvSpPr>
        <p:spPr/>
        <p:txBody>
          <a:bodyPr/>
          <a:lstStyle/>
          <a:p>
            <a:endParaRPr lang="es-C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D598686-3EF3-431F-A490-4607AC143D97}" type="slidenum">
              <a:rPr lang="es-CO" smtClean="0"/>
              <a:t>‹Nº›</a:t>
            </a:fld>
            <a:endParaRPr lang="es-CO"/>
          </a:p>
        </p:txBody>
      </p:sp>
    </p:spTree>
    <p:extLst>
      <p:ext uri="{BB962C8B-B14F-4D97-AF65-F5344CB8AC3E}">
        <p14:creationId xmlns:p14="http://schemas.microsoft.com/office/powerpoint/2010/main" val="610012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325BD9-BD71-41BB-A4C9-E8A0BF4E471A}" type="datetimeFigureOut">
              <a:rPr lang="es-CO" smtClean="0"/>
              <a:t>10/07/2017</a:t>
            </a:fld>
            <a:endParaRPr lang="es-CO"/>
          </a:p>
        </p:txBody>
      </p:sp>
      <p:sp>
        <p:nvSpPr>
          <p:cNvPr id="3" name="Footer Placeholder 2"/>
          <p:cNvSpPr>
            <a:spLocks noGrp="1"/>
          </p:cNvSpPr>
          <p:nvPr>
            <p:ph type="ftr" sz="quarter" idx="11"/>
          </p:nvPr>
        </p:nvSpPr>
        <p:spPr/>
        <p:txBody>
          <a:bodyPr/>
          <a:lstStyle/>
          <a:p>
            <a:endParaRPr lang="es-C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D598686-3EF3-431F-A490-4607AC143D97}" type="slidenum">
              <a:rPr lang="es-CO" smtClean="0"/>
              <a:t>‹Nº›</a:t>
            </a:fld>
            <a:endParaRPr lang="es-CO"/>
          </a:p>
        </p:txBody>
      </p:sp>
    </p:spTree>
    <p:extLst>
      <p:ext uri="{BB962C8B-B14F-4D97-AF65-F5344CB8AC3E}">
        <p14:creationId xmlns:p14="http://schemas.microsoft.com/office/powerpoint/2010/main" val="331808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1325BD9-BD71-41BB-A4C9-E8A0BF4E471A}" type="datetimeFigureOut">
              <a:rPr lang="es-CO" smtClean="0"/>
              <a:t>10/07/2017</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D598686-3EF3-431F-A490-4607AC143D97}" type="slidenum">
              <a:rPr lang="es-CO" smtClean="0"/>
              <a:t>‹Nº›</a:t>
            </a:fld>
            <a:endParaRPr lang="es-CO"/>
          </a:p>
        </p:txBody>
      </p:sp>
    </p:spTree>
    <p:extLst>
      <p:ext uri="{BB962C8B-B14F-4D97-AF65-F5344CB8AC3E}">
        <p14:creationId xmlns:p14="http://schemas.microsoft.com/office/powerpoint/2010/main" val="1138976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1325BD9-BD71-41BB-A4C9-E8A0BF4E471A}" type="datetimeFigureOut">
              <a:rPr lang="es-CO" smtClean="0"/>
              <a:t>10/07/2017</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D598686-3EF3-431F-A490-4607AC143D97}" type="slidenum">
              <a:rPr lang="es-CO" smtClean="0"/>
              <a:t>‹Nº›</a:t>
            </a:fld>
            <a:endParaRPr lang="es-CO"/>
          </a:p>
        </p:txBody>
      </p:sp>
    </p:spTree>
    <p:extLst>
      <p:ext uri="{BB962C8B-B14F-4D97-AF65-F5344CB8AC3E}">
        <p14:creationId xmlns:p14="http://schemas.microsoft.com/office/powerpoint/2010/main" val="3639676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1325BD9-BD71-41BB-A4C9-E8A0BF4E471A}" type="datetimeFigureOut">
              <a:rPr lang="es-CO" smtClean="0"/>
              <a:t>10/07/2017</a:t>
            </a:fld>
            <a:endParaRPr lang="es-C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D598686-3EF3-431F-A490-4607AC143D97}" type="slidenum">
              <a:rPr lang="es-CO" smtClean="0"/>
              <a:t>‹Nº›</a:t>
            </a:fld>
            <a:endParaRPr lang="es-CO"/>
          </a:p>
        </p:txBody>
      </p:sp>
    </p:spTree>
    <p:extLst>
      <p:ext uri="{BB962C8B-B14F-4D97-AF65-F5344CB8AC3E}">
        <p14:creationId xmlns:p14="http://schemas.microsoft.com/office/powerpoint/2010/main" val="7977710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09664" y="360608"/>
            <a:ext cx="8915399" cy="2922824"/>
          </a:xfrm>
        </p:spPr>
        <p:txBody>
          <a:bodyPr>
            <a:normAutofit fontScale="90000"/>
          </a:bodyPr>
          <a:lstStyle/>
          <a:p>
            <a:r>
              <a:rPr lang="es-CO" dirty="0" smtClean="0">
                <a:solidFill>
                  <a:srgbClr val="FF0000"/>
                </a:solidFill>
              </a:rPr>
              <a:t/>
            </a:r>
            <a:br>
              <a:rPr lang="es-CO" dirty="0" smtClean="0">
                <a:solidFill>
                  <a:srgbClr val="FF0000"/>
                </a:solidFill>
              </a:rPr>
            </a:br>
            <a:r>
              <a:rPr lang="es-CO" dirty="0">
                <a:solidFill>
                  <a:srgbClr val="FF0000"/>
                </a:solidFill>
              </a:rPr>
              <a:t/>
            </a:r>
            <a:br>
              <a:rPr lang="es-CO" dirty="0">
                <a:solidFill>
                  <a:srgbClr val="FF0000"/>
                </a:solidFill>
              </a:rPr>
            </a:br>
            <a:r>
              <a:rPr lang="es-CO" dirty="0" smtClean="0">
                <a:solidFill>
                  <a:srgbClr val="FF0000"/>
                </a:solidFill>
              </a:rPr>
              <a:t/>
            </a:r>
            <a:br>
              <a:rPr lang="es-CO" dirty="0" smtClean="0">
                <a:solidFill>
                  <a:srgbClr val="FF0000"/>
                </a:solidFill>
              </a:rPr>
            </a:br>
            <a:r>
              <a:rPr lang="es-CO" dirty="0">
                <a:solidFill>
                  <a:srgbClr val="FF0000"/>
                </a:solidFill>
              </a:rPr>
              <a:t/>
            </a:r>
            <a:br>
              <a:rPr lang="es-CO" dirty="0">
                <a:solidFill>
                  <a:srgbClr val="FF0000"/>
                </a:solidFill>
              </a:rPr>
            </a:br>
            <a:r>
              <a:rPr lang="es-CO" dirty="0" smtClean="0">
                <a:solidFill>
                  <a:srgbClr val="FF0000"/>
                </a:solidFill>
              </a:rPr>
              <a:t/>
            </a:r>
            <a:br>
              <a:rPr lang="es-CO" dirty="0" smtClean="0">
                <a:solidFill>
                  <a:srgbClr val="FF0000"/>
                </a:solidFill>
              </a:rPr>
            </a:br>
            <a:r>
              <a:rPr lang="es-CO" dirty="0" smtClean="0">
                <a:solidFill>
                  <a:srgbClr val="FF0000"/>
                </a:solidFill>
              </a:rPr>
              <a:t/>
            </a:r>
            <a:br>
              <a:rPr lang="es-CO" dirty="0" smtClean="0">
                <a:solidFill>
                  <a:srgbClr val="FF0000"/>
                </a:solidFill>
              </a:rPr>
            </a:br>
            <a:r>
              <a:rPr lang="es-CO" sz="4900" dirty="0" smtClean="0">
                <a:solidFill>
                  <a:srgbClr val="FF0000"/>
                </a:solidFill>
              </a:rPr>
              <a:t>diferencia entre IPV4 y la IPV6</a:t>
            </a:r>
            <a:r>
              <a:rPr lang="es-CO" dirty="0" smtClean="0">
                <a:solidFill>
                  <a:srgbClr val="FF0000"/>
                </a:solidFill>
              </a:rPr>
              <a:t/>
            </a:r>
            <a:br>
              <a:rPr lang="es-CO" dirty="0" smtClean="0">
                <a:solidFill>
                  <a:srgbClr val="FF0000"/>
                </a:solidFill>
              </a:rPr>
            </a:br>
            <a:r>
              <a:rPr lang="es-CO" dirty="0">
                <a:solidFill>
                  <a:srgbClr val="FF0000"/>
                </a:solidFill>
              </a:rPr>
              <a:t/>
            </a:r>
            <a:br>
              <a:rPr lang="es-CO" dirty="0">
                <a:solidFill>
                  <a:srgbClr val="FF0000"/>
                </a:solidFill>
              </a:rPr>
            </a:br>
            <a:r>
              <a:rPr lang="es-CO" dirty="0" smtClean="0">
                <a:solidFill>
                  <a:srgbClr val="FF0000"/>
                </a:solidFill>
              </a:rPr>
              <a:t/>
            </a:r>
            <a:br>
              <a:rPr lang="es-CO" dirty="0" smtClean="0">
                <a:solidFill>
                  <a:srgbClr val="FF0000"/>
                </a:solidFill>
              </a:rPr>
            </a:br>
            <a:endParaRPr lang="es-CO" dirty="0">
              <a:solidFill>
                <a:srgbClr val="FF0000"/>
              </a:solidFill>
            </a:endParaRPr>
          </a:p>
        </p:txBody>
      </p:sp>
      <p:sp>
        <p:nvSpPr>
          <p:cNvPr id="3" name="Subtítulo 2"/>
          <p:cNvSpPr>
            <a:spLocks noGrp="1"/>
          </p:cNvSpPr>
          <p:nvPr>
            <p:ph type="subTitle" idx="1"/>
          </p:nvPr>
        </p:nvSpPr>
        <p:spPr>
          <a:xfrm>
            <a:off x="8023538" y="3580327"/>
            <a:ext cx="3481074" cy="2323336"/>
          </a:xfrm>
        </p:spPr>
        <p:txBody>
          <a:bodyPr>
            <a:normAutofit lnSpcReduction="10000"/>
          </a:bodyPr>
          <a:lstStyle/>
          <a:p>
            <a:pPr marL="0" indent="0">
              <a:buNone/>
            </a:pPr>
            <a:r>
              <a:rPr lang="es-CO" dirty="0" smtClean="0">
                <a:solidFill>
                  <a:srgbClr val="FF0000"/>
                </a:solidFill>
              </a:rPr>
              <a:t>Integrante </a:t>
            </a:r>
          </a:p>
          <a:p>
            <a:pPr marL="0" indent="0">
              <a:buNone/>
            </a:pPr>
            <a:r>
              <a:rPr lang="es-CO" dirty="0" smtClean="0"/>
              <a:t>Elian Steven bolaños </a:t>
            </a:r>
          </a:p>
          <a:p>
            <a:pPr marL="0" indent="0">
              <a:buNone/>
            </a:pPr>
            <a:r>
              <a:rPr lang="es-CO" dirty="0" smtClean="0">
                <a:solidFill>
                  <a:srgbClr val="FF0000"/>
                </a:solidFill>
              </a:rPr>
              <a:t>Grado</a:t>
            </a:r>
          </a:p>
          <a:p>
            <a:pPr marL="0" indent="0">
              <a:buNone/>
            </a:pPr>
            <a:r>
              <a:rPr lang="es-CO" dirty="0" smtClean="0"/>
              <a:t>11-4</a:t>
            </a:r>
          </a:p>
          <a:p>
            <a:pPr marL="0" indent="0">
              <a:buNone/>
            </a:pPr>
            <a:r>
              <a:rPr lang="es-CO" dirty="0" smtClean="0">
                <a:solidFill>
                  <a:srgbClr val="FF0000"/>
                </a:solidFill>
              </a:rPr>
              <a:t>Profesor </a:t>
            </a:r>
          </a:p>
          <a:p>
            <a:pPr marL="0" indent="0">
              <a:buNone/>
            </a:pPr>
            <a:r>
              <a:rPr lang="es-CO" dirty="0" smtClean="0"/>
              <a:t>Yehison Sandoval</a:t>
            </a:r>
          </a:p>
          <a:p>
            <a:endParaRPr lang="es-CO" dirty="0">
              <a:solidFill>
                <a:srgbClr val="FF0000"/>
              </a:solidFill>
            </a:endParaRPr>
          </a:p>
        </p:txBody>
      </p:sp>
    </p:spTree>
    <p:extLst>
      <p:ext uri="{BB962C8B-B14F-4D97-AF65-F5344CB8AC3E}">
        <p14:creationId xmlns:p14="http://schemas.microsoft.com/office/powerpoint/2010/main" val="263297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1071" y="624110"/>
            <a:ext cx="5112912" cy="1280890"/>
          </a:xfrm>
        </p:spPr>
        <p:txBody>
          <a:bodyPr>
            <a:normAutofit/>
          </a:bodyPr>
          <a:lstStyle/>
          <a:p>
            <a:r>
              <a:rPr lang="es-CO" sz="3200" b="1" dirty="0">
                <a:solidFill>
                  <a:srgbClr val="FF0000"/>
                </a:solidFill>
              </a:rPr>
              <a:t>Direcciones IPv4</a:t>
            </a:r>
            <a:br>
              <a:rPr lang="es-CO" sz="3200" b="1" dirty="0">
                <a:solidFill>
                  <a:srgbClr val="FF0000"/>
                </a:solidFill>
              </a:rPr>
            </a:br>
            <a:endParaRPr lang="es-CO" sz="3200" dirty="0">
              <a:solidFill>
                <a:srgbClr val="FF0000"/>
              </a:solidFill>
            </a:endParaRPr>
          </a:p>
        </p:txBody>
      </p:sp>
      <p:sp>
        <p:nvSpPr>
          <p:cNvPr id="3" name="Marcador de contenido 2"/>
          <p:cNvSpPr>
            <a:spLocks noGrp="1"/>
          </p:cNvSpPr>
          <p:nvPr>
            <p:ph idx="1"/>
          </p:nvPr>
        </p:nvSpPr>
        <p:spPr>
          <a:xfrm>
            <a:off x="257577" y="1197735"/>
            <a:ext cx="11247035" cy="5660265"/>
          </a:xfrm>
        </p:spPr>
        <p:txBody>
          <a:bodyPr>
            <a:normAutofit/>
          </a:bodyPr>
          <a:lstStyle/>
          <a:p>
            <a:r>
              <a:rPr lang="es-CO" dirty="0">
                <a:solidFill>
                  <a:schemeClr val="tx1"/>
                </a:solidFill>
                <a:latin typeface="Arial" panose="020B0604020202020204" pitchFamily="34" charset="0"/>
                <a:cs typeface="Arial" panose="020B0604020202020204" pitchFamily="34" charset="0"/>
              </a:rPr>
              <a:t>Para entender el por que el espacio de direcciones IPv4 es limitado a 4.3 mil millones de direcciones, podemos descomponer una dirección IPv4. Una dirección IPv4 es un número de 32 bits formado por cuatro octetos (números de 8 bits) en una notación decimal, separados por puntos. Un bit puede ser tanto un 1 como un 0 (2 posibilidades), por lo tanto la notación decimal de un octeto tendría 2 elevado a la 8va potencia de distintas posibilidades (256 de ellas para ser exactos). Ya que nosotros empezamos a contar desde el 0, los posibles valores de un octeto en una dirección IP van de 0 a 255</a:t>
            </a:r>
            <a:r>
              <a:rPr lang="es-CO" dirty="0" smtClean="0">
                <a:solidFill>
                  <a:schemeClr val="tx1"/>
                </a:solidFill>
                <a:latin typeface="Arial" panose="020B0604020202020204" pitchFamily="34" charset="0"/>
                <a:cs typeface="Arial" panose="020B0604020202020204" pitchFamily="34" charset="0"/>
              </a:rPr>
              <a:t>.</a:t>
            </a:r>
          </a:p>
          <a:p>
            <a:endParaRPr lang="es-CO" dirty="0">
              <a:solidFill>
                <a:schemeClr val="tx1"/>
              </a:solidFill>
              <a:latin typeface="Arial" panose="020B0604020202020204" pitchFamily="34" charset="0"/>
              <a:cs typeface="Arial" panose="020B0604020202020204" pitchFamily="34" charset="0"/>
            </a:endParaRPr>
          </a:p>
          <a:p>
            <a:endParaRPr lang="es-CO" dirty="0" smtClean="0">
              <a:solidFill>
                <a:schemeClr val="tx1"/>
              </a:solidFill>
              <a:latin typeface="Arial" panose="020B0604020202020204" pitchFamily="34" charset="0"/>
              <a:cs typeface="Arial" panose="020B0604020202020204" pitchFamily="34" charset="0"/>
            </a:endParaRPr>
          </a:p>
          <a:p>
            <a:endParaRPr lang="es-CO" dirty="0">
              <a:solidFill>
                <a:schemeClr val="tx1"/>
              </a:solidFill>
              <a:latin typeface="Arial" panose="020B0604020202020204" pitchFamily="34" charset="0"/>
              <a:cs typeface="Arial" panose="020B0604020202020204" pitchFamily="34" charset="0"/>
            </a:endParaRPr>
          </a:p>
          <a:p>
            <a:endParaRPr lang="es-CO" dirty="0" smtClean="0">
              <a:solidFill>
                <a:schemeClr val="tx1"/>
              </a:solidFill>
              <a:latin typeface="Arial" panose="020B0604020202020204" pitchFamily="34" charset="0"/>
              <a:cs typeface="Arial" panose="020B0604020202020204" pitchFamily="34" charset="0"/>
            </a:endParaRPr>
          </a:p>
          <a:p>
            <a:pPr marL="0" indent="0">
              <a:buNone/>
            </a:pPr>
            <a:endParaRPr lang="es-CO" dirty="0">
              <a:solidFill>
                <a:schemeClr val="tx1"/>
              </a:solidFill>
              <a:latin typeface="Arial" panose="020B0604020202020204" pitchFamily="34" charset="0"/>
              <a:cs typeface="Arial" panose="020B0604020202020204" pitchFamily="34" charset="0"/>
            </a:endParaRPr>
          </a:p>
          <a:p>
            <a:endParaRPr lang="es-CO" dirty="0" smtClean="0">
              <a:solidFill>
                <a:schemeClr val="tx1"/>
              </a:solidFill>
              <a:latin typeface="Arial" panose="020B0604020202020204" pitchFamily="34" charset="0"/>
              <a:cs typeface="Arial" panose="020B0604020202020204" pitchFamily="34" charset="0"/>
            </a:endParaRPr>
          </a:p>
          <a:p>
            <a:endParaRPr lang="es-CO" dirty="0">
              <a:solidFill>
                <a:schemeClr val="tx1"/>
              </a:solidFill>
              <a:latin typeface="Arial" panose="020B0604020202020204" pitchFamily="34" charset="0"/>
              <a:cs typeface="Arial" panose="020B0604020202020204" pitchFamily="34" charset="0"/>
            </a:endParaRPr>
          </a:p>
          <a:p>
            <a:r>
              <a:rPr lang="es-CO" dirty="0">
                <a:solidFill>
                  <a:srgbClr val="FF0000"/>
                </a:solidFill>
                <a:latin typeface="Arial" panose="020B0604020202020204" pitchFamily="34" charset="0"/>
                <a:cs typeface="Arial" panose="020B0604020202020204" pitchFamily="34" charset="0"/>
              </a:rPr>
              <a:t>Ejemplos de direcciones IPv4: </a:t>
            </a:r>
            <a:r>
              <a:rPr lang="es-CO" dirty="0">
                <a:solidFill>
                  <a:schemeClr val="tx1"/>
                </a:solidFill>
                <a:latin typeface="Arial" panose="020B0604020202020204" pitchFamily="34" charset="0"/>
                <a:cs typeface="Arial" panose="020B0604020202020204" pitchFamily="34" charset="0"/>
              </a:rPr>
              <a:t>192.168.0.1, 66.228.118.51, </a:t>
            </a:r>
            <a:r>
              <a:rPr lang="es-CO" dirty="0" smtClean="0">
                <a:solidFill>
                  <a:schemeClr val="tx1"/>
                </a:solidFill>
                <a:latin typeface="Arial" panose="020B0604020202020204" pitchFamily="34" charset="0"/>
                <a:cs typeface="Arial" panose="020B0604020202020204" pitchFamily="34" charset="0"/>
              </a:rPr>
              <a:t>173.194.33.16</a:t>
            </a:r>
          </a:p>
          <a:p>
            <a:endParaRPr lang="es-CO" dirty="0">
              <a:solidFill>
                <a:schemeClr val="tx1"/>
              </a:solidFill>
              <a:latin typeface="Arial" panose="020B0604020202020204" pitchFamily="34" charset="0"/>
              <a:cs typeface="Arial" panose="020B0604020202020204" pitchFamily="34" charset="0"/>
            </a:endParaRPr>
          </a:p>
          <a:p>
            <a:endParaRPr lang="es-CO" dirty="0" smtClean="0">
              <a:solidFill>
                <a:schemeClr val="tx1"/>
              </a:solidFill>
              <a:latin typeface="Arial" panose="020B0604020202020204" pitchFamily="34" charset="0"/>
              <a:cs typeface="Arial" panose="020B0604020202020204" pitchFamily="34" charset="0"/>
            </a:endParaRPr>
          </a:p>
          <a:p>
            <a:endParaRPr lang="es-CO" dirty="0">
              <a:solidFill>
                <a:schemeClr val="tx1"/>
              </a:solidFill>
              <a:latin typeface="Arial" panose="020B0604020202020204" pitchFamily="34" charset="0"/>
              <a:cs typeface="Arial" panose="020B0604020202020204" pitchFamily="34" charset="0"/>
            </a:endParaRPr>
          </a:p>
          <a:p>
            <a:endParaRPr lang="es-CO" dirty="0" smtClean="0">
              <a:solidFill>
                <a:schemeClr val="tx1"/>
              </a:solidFill>
              <a:latin typeface="Arial" panose="020B0604020202020204" pitchFamily="34" charset="0"/>
              <a:cs typeface="Arial" panose="020B0604020202020204" pitchFamily="34" charset="0"/>
            </a:endParaRPr>
          </a:p>
          <a:p>
            <a:endParaRPr lang="es-CO" dirty="0">
              <a:solidFill>
                <a:schemeClr val="tx1"/>
              </a:solidFill>
              <a:latin typeface="Arial" panose="020B0604020202020204" pitchFamily="34" charset="0"/>
              <a:cs typeface="Arial" panose="020B0604020202020204" pitchFamily="34" charset="0"/>
            </a:endParaRPr>
          </a:p>
          <a:p>
            <a:endParaRPr lang="es-CO" dirty="0" smtClean="0">
              <a:solidFill>
                <a:schemeClr val="tx1"/>
              </a:solidFill>
              <a:latin typeface="Arial" panose="020B0604020202020204" pitchFamily="34" charset="0"/>
              <a:cs typeface="Arial" panose="020B0604020202020204" pitchFamily="34" charset="0"/>
            </a:endParaRPr>
          </a:p>
          <a:p>
            <a:endParaRPr lang="es-CO" dirty="0">
              <a:solidFill>
                <a:schemeClr val="tx1"/>
              </a:solidFill>
              <a:latin typeface="Arial" panose="020B0604020202020204" pitchFamily="34" charset="0"/>
              <a:cs typeface="Arial" panose="020B0604020202020204" pitchFamily="34" charset="0"/>
            </a:endParaRPr>
          </a:p>
          <a:p>
            <a:endParaRPr lang="es-CO" dirty="0" smtClean="0">
              <a:solidFill>
                <a:schemeClr val="tx1"/>
              </a:solidFill>
              <a:latin typeface="Arial" panose="020B0604020202020204" pitchFamily="34" charset="0"/>
              <a:cs typeface="Arial" panose="020B0604020202020204" pitchFamily="34" charset="0"/>
            </a:endParaRPr>
          </a:p>
        </p:txBody>
      </p:sp>
      <p:pic>
        <p:nvPicPr>
          <p:cNvPr id="7" name="Imagen 6"/>
          <p:cNvPicPr>
            <a:picLocks noChangeAspect="1"/>
          </p:cNvPicPr>
          <p:nvPr/>
        </p:nvPicPr>
        <p:blipFill>
          <a:blip r:embed="rId2"/>
          <a:stretch>
            <a:fillRect/>
          </a:stretch>
        </p:blipFill>
        <p:spPr>
          <a:xfrm>
            <a:off x="2751404" y="2992355"/>
            <a:ext cx="4241823" cy="2470318"/>
          </a:xfrm>
          <a:prstGeom prst="rect">
            <a:avLst/>
          </a:prstGeom>
        </p:spPr>
      </p:pic>
    </p:spTree>
    <p:extLst>
      <p:ext uri="{BB962C8B-B14F-4D97-AF65-F5344CB8AC3E}">
        <p14:creationId xmlns:p14="http://schemas.microsoft.com/office/powerpoint/2010/main" val="1137870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70457" y="2133600"/>
            <a:ext cx="11234156" cy="3777622"/>
          </a:xfrm>
        </p:spPr>
        <p:txBody>
          <a:bodyPr>
            <a:normAutofit/>
          </a:bodyPr>
          <a:lstStyle/>
          <a:p>
            <a:r>
              <a:rPr lang="es-CO" dirty="0">
                <a:solidFill>
                  <a:schemeClr val="tx1"/>
                </a:solidFill>
                <a:latin typeface="Arial" panose="020B0604020202020204" pitchFamily="34" charset="0"/>
                <a:cs typeface="Arial" panose="020B0604020202020204" pitchFamily="34" charset="0"/>
              </a:rPr>
              <a:t>Si una dirección IPv4 está hecha de cuatro secciones con 256 posibilidades en cada sección, para encontrar el número de total de direcciones IPv4, solo debes de multiplicar 256*256*256*256 para encontrar como resultado 4,294,967,296 direcciones. Para ponerlo de otra forma, tenemos 32 bits entonces, 2 elevado a la 32va potencia te dará el mismo número obtenido.</a:t>
            </a:r>
            <a:endParaRPr lang="es-CO" dirty="0">
              <a:solidFill>
                <a:schemeClr val="tx1"/>
              </a:solidFill>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7901933" y="3771238"/>
            <a:ext cx="4020894" cy="2861381"/>
          </a:xfrm>
          <a:prstGeom prst="rect">
            <a:avLst/>
          </a:prstGeom>
        </p:spPr>
      </p:pic>
    </p:spTree>
    <p:extLst>
      <p:ext uri="{BB962C8B-B14F-4D97-AF65-F5344CB8AC3E}">
        <p14:creationId xmlns:p14="http://schemas.microsoft.com/office/powerpoint/2010/main" val="36228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19707" y="624110"/>
            <a:ext cx="9984905" cy="1280890"/>
          </a:xfrm>
        </p:spPr>
        <p:txBody>
          <a:bodyPr/>
          <a:lstStyle/>
          <a:p>
            <a:r>
              <a:rPr lang="es-CO" b="1" dirty="0">
                <a:solidFill>
                  <a:srgbClr val="FF0000"/>
                </a:solidFill>
              </a:rPr>
              <a:t>Direcciones </a:t>
            </a:r>
            <a:r>
              <a:rPr lang="es-CO" b="1" dirty="0" smtClean="0">
                <a:solidFill>
                  <a:srgbClr val="FF0000"/>
                </a:solidFill>
              </a:rPr>
              <a:t>IPv6</a:t>
            </a:r>
            <a:r>
              <a:rPr lang="es-CO" b="1" dirty="0">
                <a:solidFill>
                  <a:srgbClr val="FF0000"/>
                </a:solidFill>
              </a:rPr>
              <a:t/>
            </a:r>
            <a:br>
              <a:rPr lang="es-CO" b="1" dirty="0">
                <a:solidFill>
                  <a:srgbClr val="FF0000"/>
                </a:solidFill>
              </a:rPr>
            </a:br>
            <a:endParaRPr lang="es-CO" dirty="0"/>
          </a:p>
        </p:txBody>
      </p:sp>
      <p:sp>
        <p:nvSpPr>
          <p:cNvPr id="3" name="Marcador de contenido 2"/>
          <p:cNvSpPr>
            <a:spLocks noGrp="1"/>
          </p:cNvSpPr>
          <p:nvPr>
            <p:ph idx="1"/>
          </p:nvPr>
        </p:nvSpPr>
        <p:spPr>
          <a:xfrm>
            <a:off x="206062" y="1442433"/>
            <a:ext cx="11298550" cy="5267459"/>
          </a:xfrm>
        </p:spPr>
        <p:txBody>
          <a:bodyPr/>
          <a:lstStyle/>
          <a:p>
            <a:r>
              <a:rPr lang="es-CO" dirty="0">
                <a:solidFill>
                  <a:schemeClr val="tx1"/>
                </a:solidFill>
                <a:latin typeface="Arial" panose="020B0604020202020204" pitchFamily="34" charset="0"/>
                <a:cs typeface="Arial" panose="020B0604020202020204" pitchFamily="34" charset="0"/>
              </a:rPr>
              <a:t>Las direcciones IPv6 están basadas en 128 bits. Usando la misma matemática anterior, nosotros tenemos 2 elevado a la 128va potencia para encontrar el total de direcciones IPv6 totales, mismo que se mencionó anteriormente. Ya que el espacio en IPv6 es mucho mas extenso que el IPv4 sería muy difícil definir el espacio con notación decimal... se tendría 2 elevado a la 32va potencia en cada sección.</a:t>
            </a:r>
          </a:p>
          <a:p>
            <a:r>
              <a:rPr lang="es-CO" dirty="0">
                <a:solidFill>
                  <a:schemeClr val="tx1"/>
                </a:solidFill>
                <a:latin typeface="Arial" panose="020B0604020202020204" pitchFamily="34" charset="0"/>
                <a:cs typeface="Arial" panose="020B0604020202020204" pitchFamily="34" charset="0"/>
              </a:rPr>
              <a:t>Para permitir el uso de esa gran cantidad de direcciones IPv6 más fácilmente, IPv6 está compuesto por ocho secciones de 16 bits, separadas por dos puntos (:). Ya que cada sección es de 16 bits, tenemos 2 elevado a la 16 de variaciones (las cuales son 65,536 distintas posibilidades). Usando números decimales de 0 a 65,535, tendríamos representada una dirección bastante larga, y para facilitarlo es que las direcciones IPv6 están expresadas con notación hexadecimal (16 diferentes caracteres: 0-9 y a-f).</a:t>
            </a:r>
          </a:p>
          <a:p>
            <a:endParaRPr lang="es-CO" dirty="0"/>
          </a:p>
        </p:txBody>
      </p:sp>
      <p:pic>
        <p:nvPicPr>
          <p:cNvPr id="6" name="Imagen 5"/>
          <p:cNvPicPr>
            <a:picLocks noChangeAspect="1"/>
          </p:cNvPicPr>
          <p:nvPr/>
        </p:nvPicPr>
        <p:blipFill>
          <a:blip r:embed="rId2"/>
          <a:stretch>
            <a:fillRect/>
          </a:stretch>
        </p:blipFill>
        <p:spPr>
          <a:xfrm>
            <a:off x="7649279" y="4307981"/>
            <a:ext cx="3855333" cy="2401911"/>
          </a:xfrm>
          <a:prstGeom prst="rect">
            <a:avLst/>
          </a:prstGeom>
        </p:spPr>
      </p:pic>
    </p:spTree>
    <p:extLst>
      <p:ext uri="{BB962C8B-B14F-4D97-AF65-F5344CB8AC3E}">
        <p14:creationId xmlns:p14="http://schemas.microsoft.com/office/powerpoint/2010/main" val="1524121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25003" y="1725769"/>
            <a:ext cx="11079609" cy="4185453"/>
          </a:xfrm>
        </p:spPr>
        <p:txBody>
          <a:bodyPr/>
          <a:lstStyle/>
          <a:p>
            <a:r>
              <a:rPr lang="es-CO" dirty="0">
                <a:solidFill>
                  <a:schemeClr val="tx1"/>
                </a:solidFill>
                <a:latin typeface="Arial" panose="020B0604020202020204" pitchFamily="34" charset="0"/>
                <a:cs typeface="Arial" panose="020B0604020202020204" pitchFamily="34" charset="0"/>
              </a:rPr>
              <a:t>Ejemplo de una dirección IPv6: 2607 : f0d0 : 4545 : 3 : 200 : f8ff : fe21 : 67cf</a:t>
            </a:r>
          </a:p>
          <a:p>
            <a:r>
              <a:rPr lang="es-CO" dirty="0">
                <a:solidFill>
                  <a:schemeClr val="tx1"/>
                </a:solidFill>
                <a:latin typeface="Arial" panose="020B0604020202020204" pitchFamily="34" charset="0"/>
                <a:cs typeface="Arial" panose="020B0604020202020204" pitchFamily="34" charset="0"/>
              </a:rPr>
              <a:t>que sigue siendo una expresión muy larga pero es mas manejable que hacerlo con alternativas decimales</a:t>
            </a:r>
            <a:r>
              <a:rPr lang="es-CO" dirty="0" smtClean="0">
                <a:solidFill>
                  <a:schemeClr val="tx1"/>
                </a:solidFill>
                <a:latin typeface="Arial" panose="020B0604020202020204" pitchFamily="34" charset="0"/>
                <a:cs typeface="Arial" panose="020B0604020202020204" pitchFamily="34" charset="0"/>
              </a:rPr>
              <a:t>.</a:t>
            </a:r>
            <a:endParaRPr lang="es-CO" dirty="0">
              <a:solidFill>
                <a:schemeClr val="tx1"/>
              </a:solidFill>
              <a:latin typeface="Arial" panose="020B0604020202020204" pitchFamily="34" charset="0"/>
              <a:cs typeface="Arial" panose="020B0604020202020204" pitchFamily="34" charset="0"/>
            </a:endParaRP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2152" y="3251914"/>
            <a:ext cx="6970690" cy="3367825"/>
          </a:xfrm>
          <a:prstGeom prst="rect">
            <a:avLst/>
          </a:prstGeom>
        </p:spPr>
      </p:pic>
    </p:spTree>
    <p:extLst>
      <p:ext uri="{BB962C8B-B14F-4D97-AF65-F5344CB8AC3E}">
        <p14:creationId xmlns:p14="http://schemas.microsoft.com/office/powerpoint/2010/main" val="2512312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Marcador de contenido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17861" y="41786"/>
            <a:ext cx="9886751" cy="6590833"/>
          </a:xfrm>
        </p:spPr>
      </p:pic>
    </p:spTree>
    <p:extLst>
      <p:ext uri="{BB962C8B-B14F-4D97-AF65-F5344CB8AC3E}">
        <p14:creationId xmlns:p14="http://schemas.microsoft.com/office/powerpoint/2010/main" val="607080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2459865" y="1058141"/>
            <a:ext cx="7727324" cy="5097960"/>
          </a:xfrm>
          <a:prstGeom prst="rect">
            <a:avLst/>
          </a:prstGeom>
        </p:spPr>
      </p:pic>
    </p:spTree>
    <p:extLst>
      <p:ext uri="{BB962C8B-B14F-4D97-AF65-F5344CB8AC3E}">
        <p14:creationId xmlns:p14="http://schemas.microsoft.com/office/powerpoint/2010/main" val="3543534683"/>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69</TotalTime>
  <Words>173</Words>
  <Application>Microsoft Office PowerPoint</Application>
  <PresentationFormat>Panorámica</PresentationFormat>
  <Paragraphs>29</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Century Gothic</vt:lpstr>
      <vt:lpstr>Wingdings 3</vt:lpstr>
      <vt:lpstr>Espiral</vt:lpstr>
      <vt:lpstr>      diferencia entre IPV4 y la IPV6   </vt:lpstr>
      <vt:lpstr>Direcciones IPv4 </vt:lpstr>
      <vt:lpstr>Presentación de PowerPoint</vt:lpstr>
      <vt:lpstr>Direcciones IPv6 </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diferencia entre IPV4 y la IPV6</dc:title>
  <dc:creator>Usuario Vive Digital</dc:creator>
  <cp:lastModifiedBy>Usuario Vive Digital</cp:lastModifiedBy>
  <cp:revision>7</cp:revision>
  <dcterms:created xsi:type="dcterms:W3CDTF">2017-07-10T21:23:45Z</dcterms:created>
  <dcterms:modified xsi:type="dcterms:W3CDTF">2017-07-10T22:33:17Z</dcterms:modified>
</cp:coreProperties>
</file>